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1" r:id="rId3"/>
    <p:sldId id="273" r:id="rId4"/>
    <p:sldId id="261" r:id="rId5"/>
    <p:sldId id="263" r:id="rId6"/>
    <p:sldId id="262" r:id="rId7"/>
    <p:sldId id="275" r:id="rId8"/>
    <p:sldId id="257" r:id="rId9"/>
    <p:sldId id="258" r:id="rId10"/>
    <p:sldId id="260" r:id="rId11"/>
    <p:sldId id="265" r:id="rId12"/>
    <p:sldId id="266" r:id="rId13"/>
    <p:sldId id="259" r:id="rId14"/>
    <p:sldId id="269" r:id="rId15"/>
    <p:sldId id="270" r:id="rId16"/>
    <p:sldId id="274" r:id="rId17"/>
    <p:sldId id="267" r:id="rId18"/>
    <p:sldId id="26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707" autoAdjust="0"/>
  </p:normalViewPr>
  <p:slideViewPr>
    <p:cSldViewPr>
      <p:cViewPr varScale="1">
        <p:scale>
          <a:sx n="90" d="100"/>
          <a:sy n="90" d="100"/>
        </p:scale>
        <p:origin x="-16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12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F2DB9-6DB7-4D05-B6D4-865A3529550C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6F503-2920-41C1-A323-85BBAFF22A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202143-59C3-4844-8428-7F1B6E61B533}" type="datetimeFigureOut">
              <a:rPr lang="en-US"/>
              <a:pPr>
                <a:defRPr/>
              </a:pPr>
              <a:t>5/2/2011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8C9C08-DEDF-4B79-ACE0-0B57C1932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The DRINCDR research group proposed a cloud-based solution to the problem of information collection and sharing during disaster relief.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This picture is from their website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Notice the different layers or levels of information required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8A6E67-4973-410E-9251-33F27915A31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We propose a Mashup configuration that provides layered content.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4AFFCF-4EDC-4B34-B305-53F3403E73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Web cloud services such as from Amazon EC2 or Akamai could provide the computing power</a:t>
            </a:r>
          </a:p>
          <a:p>
            <a:pPr>
              <a:buFontTx/>
              <a:buChar char="•"/>
            </a:pPr>
            <a:r>
              <a:rPr lang="en-US" smtClean="0"/>
              <a:t>Fixed rates for costs</a:t>
            </a:r>
          </a:p>
          <a:p>
            <a:pPr>
              <a:buFontTx/>
              <a:buChar char="•"/>
            </a:pPr>
            <a:r>
              <a:rPr lang="en-US" smtClean="0"/>
              <a:t>Though security may be a concern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DE8A84-F6B4-45D2-8922-40626FC5461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mtClean="0"/>
              <a:t>If all of the computing services are located in one geographic area, and the disaster occurs in that area, the computing services may be adversely affected.</a:t>
            </a:r>
          </a:p>
          <a:p>
            <a:pPr>
              <a:buFontTx/>
              <a:buChar char="•"/>
            </a:pPr>
            <a:r>
              <a:rPr lang="en-US" smtClean="0"/>
              <a:t>Amazon recently incurred a performance reduction.</a:t>
            </a:r>
          </a:p>
          <a:p>
            <a:pPr>
              <a:buFontTx/>
              <a:buChar char="•"/>
            </a:pPr>
            <a:r>
              <a:rPr lang="en-US" smtClean="0"/>
              <a:t>Physical security of the machines is entrusted to the commercial provider.  This may not be acceptable for all data stored.  For example, government classified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6B6BA7-7F21-40E7-B24E-A55581ED479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Whether the user is a policeman, civilian, or government worker, there is one central access location.</a:t>
            </a:r>
          </a:p>
          <a:p>
            <a:pPr>
              <a:buFontTx/>
              <a:buChar char="•"/>
            </a:pPr>
            <a:r>
              <a:rPr lang="en-US" smtClean="0"/>
              <a:t>Backend servers are separated by layer.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457076-D213-4FCF-806B-28C468C2A81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mtClean="0"/>
              <a:t>Not a complex server - doesn't have the associated burdens or security vulnerabilities.</a:t>
            </a:r>
          </a:p>
          <a:p>
            <a:pPr>
              <a:buFontTx/>
              <a:buChar char="•"/>
            </a:pPr>
            <a:r>
              <a:rPr lang="en-US" smtClean="0"/>
              <a:t>Default is to check servers every 30 seconds.</a:t>
            </a:r>
          </a:p>
          <a:p>
            <a:pPr lvl="1">
              <a:buFontTx/>
              <a:buChar char="•"/>
            </a:pPr>
            <a:r>
              <a:rPr lang="en-US" smtClean="0"/>
              <a:t>faulty servers are not sent traffic</a:t>
            </a:r>
          </a:p>
          <a:p>
            <a:pPr lvl="1">
              <a:buFontTx/>
              <a:buChar char="•"/>
            </a:pPr>
            <a:r>
              <a:rPr lang="en-US" smtClean="0"/>
              <a:t>new servers help with the workload</a:t>
            </a:r>
          </a:p>
          <a:p>
            <a:pPr>
              <a:buFontTx/>
              <a:buChar char="•"/>
            </a:pPr>
            <a:r>
              <a:rPr lang="en-US" smtClean="0"/>
              <a:t>Pound works with many different backend servers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375907-5131-4DBB-8C85-B113D6876A3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Pound will allow clients to be directed to the same backend server for a</a:t>
            </a:r>
            <a:r>
              <a:rPr lang="en-US" baseline="0" dirty="0" smtClean="0"/>
              <a:t> configured time period.  The default is 5 minutes.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8C9C08-DEDF-4B79-ACE0-0B57C193232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Robin Kimzey and Cliff McCullough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B4EE35-FE2B-40D8-ABBE-C8976D876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 May 2011 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68565-3626-4E41-AAB7-4AC124717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 May 2011 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263DB-68BE-41E8-B87C-D19F1A2A6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 May 2011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8D3716-F1A4-4F13-B7CD-91884162DE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02 May 2011 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CB4A61-0E35-4002-B286-48C3822C3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 May 2011 </a:t>
            </a: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0EC15-7AE2-4CB5-A6EA-F013108A6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02 May 2011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6BC72B-290F-48D9-8A87-15EF892E9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 May 2011 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9360F-9500-4F28-8005-3A35C33B3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02 May 2011 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DC64A-0DC8-4665-848F-1EB7A1323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02 May 2011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7DFBB8-702C-4B12-8000-181919597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02 May 2011 </a:t>
            </a: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A5831E-8AD6-4A27-B5A4-4388D5E1D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 smtClean="0"/>
              <a:t>02 May 2011 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38D3716-F1A4-4F13-B7CD-91884162D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3" r:id="rId2"/>
    <p:sldLayoutId id="2147483829" r:id="rId3"/>
    <p:sldLayoutId id="2147483824" r:id="rId4"/>
    <p:sldLayoutId id="2147483830" r:id="rId5"/>
    <p:sldLayoutId id="2147483825" r:id="rId6"/>
    <p:sldLayoutId id="2147483831" r:id="rId7"/>
    <p:sldLayoutId id="2147483832" r:id="rId8"/>
    <p:sldLayoutId id="2147483833" r:id="rId9"/>
    <p:sldLayoutId id="2147483826" r:id="rId10"/>
    <p:sldLayoutId id="2147483827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Disaster Relief by the Pound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40179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CS5260 Semester Project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University of Colorado at Colorado Springs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By Robin Kimzey and Cliff </a:t>
            </a:r>
            <a:r>
              <a:rPr lang="en-US" dirty="0" smtClean="0"/>
              <a:t>McCullough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mtClean="0"/>
              <a:t>02 May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Security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Pound requires minimal, initial access with the hard-disk</a:t>
            </a:r>
          </a:p>
          <a:p>
            <a:pPr lvl="1" eaLnBrk="1" hangingPunct="1"/>
            <a:r>
              <a:rPr lang="en-US" smtClean="0"/>
              <a:t>reads the configuration file</a:t>
            </a:r>
          </a:p>
          <a:p>
            <a:pPr lvl="1" eaLnBrk="1" hangingPunct="1"/>
            <a:r>
              <a:rPr lang="en-US" smtClean="0"/>
              <a:t>reads the certificate</a:t>
            </a:r>
          </a:p>
          <a:p>
            <a:pPr lvl="1" eaLnBrk="1" hangingPunct="1"/>
            <a:r>
              <a:rPr lang="en-US" smtClean="0"/>
              <a:t>reads error messages</a:t>
            </a:r>
          </a:p>
          <a:p>
            <a:pPr lvl="1" eaLnBrk="1" hangingPunct="1"/>
            <a:r>
              <a:rPr lang="en-US" smtClean="0"/>
              <a:t>writes log entries</a:t>
            </a:r>
          </a:p>
          <a:p>
            <a:pPr eaLnBrk="1" hangingPunct="1"/>
            <a:r>
              <a:rPr lang="en-US" smtClean="0"/>
              <a:t>Normal operating activities are all in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 May 2011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8D3716-F1A4-4F13-B7CD-91884162DEA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1143000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effectLst/>
              </a:rPr>
              <a:t>Pound Configuration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ListenHTTP</a:t>
            </a:r>
          </a:p>
          <a:p>
            <a:pPr eaLnBrk="1" hangingPunct="1">
              <a:buFont typeface="Verdana" pitchFamily="34" charset="0"/>
              <a:buNone/>
            </a:pPr>
            <a:r>
              <a:rPr lang="en-US" sz="1800" smtClean="0"/>
              <a:t>	Address	128.198.0.1</a:t>
            </a:r>
          </a:p>
          <a:p>
            <a:pPr eaLnBrk="1" hangingPunct="1">
              <a:buFont typeface="Verdana" pitchFamily="34" charset="0"/>
              <a:buNone/>
            </a:pPr>
            <a:r>
              <a:rPr lang="en-US" sz="1800" smtClean="0"/>
              <a:t>	Port		80</a:t>
            </a:r>
          </a:p>
          <a:p>
            <a:pPr eaLnBrk="1" hangingPunct="1">
              <a:buFont typeface="Verdana" pitchFamily="34" charset="0"/>
              <a:buNone/>
            </a:pPr>
            <a:r>
              <a:rPr lang="en-US" sz="1800" smtClean="0"/>
              <a:t>	Service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	Backend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		Address	172.20.80.81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		Port	80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	End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	Backend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		Address	172.20.80.82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		Port	80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	End</a:t>
            </a:r>
          </a:p>
          <a:p>
            <a:pPr eaLnBrk="1" hangingPunct="1">
              <a:buFont typeface="Verdana" pitchFamily="34" charset="0"/>
              <a:buNone/>
            </a:pPr>
            <a:r>
              <a:rPr lang="en-US" sz="1800" smtClean="0"/>
              <a:t>	End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End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 May 2011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8D3716-F1A4-4F13-B7CD-91884162DEA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1143000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effectLst/>
              </a:rPr>
              <a:t>Configure SSL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ListenHTTPS</a:t>
            </a:r>
          </a:p>
          <a:p>
            <a:pPr eaLnBrk="1" hangingPunct="1">
              <a:buFont typeface="Verdana" pitchFamily="34" charset="0"/>
              <a:buNone/>
            </a:pPr>
            <a:r>
              <a:rPr lang="en-US" sz="1800" smtClean="0"/>
              <a:t>	Address	128.198.0.1</a:t>
            </a:r>
          </a:p>
          <a:p>
            <a:pPr eaLnBrk="1" hangingPunct="1">
              <a:buFont typeface="Verdana" pitchFamily="34" charset="0"/>
              <a:buNone/>
            </a:pPr>
            <a:r>
              <a:rPr lang="en-US" sz="1800" smtClean="0"/>
              <a:t>	Port		443</a:t>
            </a:r>
          </a:p>
          <a:p>
            <a:pPr eaLnBrk="1" hangingPunct="1">
              <a:buFont typeface="Verdana" pitchFamily="34" charset="0"/>
              <a:buNone/>
            </a:pPr>
            <a:r>
              <a:rPr lang="en-US" sz="1800" smtClean="0"/>
              <a:t>	Cert		"/etc/pound/pound.pem"</a:t>
            </a:r>
          </a:p>
          <a:p>
            <a:pPr eaLnBrk="1" hangingPunct="1">
              <a:buFont typeface="Verdana" pitchFamily="34" charset="0"/>
              <a:buNone/>
            </a:pPr>
            <a:r>
              <a:rPr lang="en-US" sz="1800" smtClean="0"/>
              <a:t>	Service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	Backend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		Address	172.20.43.81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		Port	443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	End</a:t>
            </a:r>
          </a:p>
          <a:p>
            <a:pPr eaLnBrk="1" hangingPunct="1">
              <a:buFont typeface="Verdana" pitchFamily="34" charset="0"/>
              <a:buNone/>
            </a:pPr>
            <a:r>
              <a:rPr lang="en-US" sz="1800" smtClean="0"/>
              <a:t>	End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End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 May 2011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8D3716-F1A4-4F13-B7CD-91884162DEA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Filtering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CheckURL	"(^\/|\.html|\.jpg|\.png)$"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Service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Backend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	Address		172.20.80.81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	Port		80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	URL	"(^\/|\.html|\.png)$"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End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Backend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	Address		172.20.80.82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	Port		80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	URL	"(^\/|\.html|\.jpg)$"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End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End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 May 2011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8D3716-F1A4-4F13-B7CD-91884162DEA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Virtual Host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Service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HeadRequire	"Host:  .*www.drincdr.org.*"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Backend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	Address 172.20.72.72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	Port	80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End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End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 May 2011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8D3716-F1A4-4F13-B7CD-91884162DEA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Session Aware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Service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.  .  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Session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	Type	IP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	TTL	300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End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Backend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	.  .  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End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End</a:t>
            </a:r>
          </a:p>
          <a:p>
            <a:pPr eaLnBrk="1" hangingPunct="1">
              <a:buFont typeface="Wingdings 2" pitchFamily="18" charset="2"/>
              <a:buNone/>
            </a:pPr>
            <a:endParaRPr lang="en-US" sz="1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 May 2011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8D3716-F1A4-4F13-B7CD-91884162DEA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 May 2011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8D3716-F1A4-4F13-B7CD-91884162DEA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Future Work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Properly evaluate customer requirements</a:t>
            </a:r>
          </a:p>
          <a:p>
            <a:pPr eaLnBrk="1" hangingPunct="1"/>
            <a:r>
              <a:rPr lang="en-US" dirty="0" smtClean="0"/>
              <a:t>Compare Reverse Proxy Servers</a:t>
            </a:r>
          </a:p>
          <a:p>
            <a:pPr lvl="1" eaLnBrk="1" hangingPunct="1"/>
            <a:r>
              <a:rPr lang="en-US" dirty="0" smtClean="0"/>
              <a:t>Pound</a:t>
            </a:r>
          </a:p>
          <a:p>
            <a:pPr lvl="1" eaLnBrk="1" hangingPunct="1"/>
            <a:r>
              <a:rPr lang="en-US" dirty="0" smtClean="0"/>
              <a:t>Apache</a:t>
            </a:r>
          </a:p>
          <a:p>
            <a:pPr lvl="1" eaLnBrk="1" hangingPunct="1"/>
            <a:r>
              <a:rPr lang="en-US" dirty="0" err="1" smtClean="0"/>
              <a:t>Nginx</a:t>
            </a:r>
            <a:endParaRPr lang="en-US" dirty="0" smtClean="0"/>
          </a:p>
          <a:p>
            <a:pPr eaLnBrk="1" hangingPunct="1"/>
            <a:r>
              <a:rPr lang="en-US" dirty="0" smtClean="0"/>
              <a:t>Backend network is </a:t>
            </a:r>
            <a:r>
              <a:rPr lang="en-US" smtClean="0"/>
              <a:t>plain text</a:t>
            </a:r>
          </a:p>
          <a:p>
            <a:pPr eaLnBrk="1" hangingPunct="1"/>
            <a:r>
              <a:rPr lang="en-US" dirty="0" smtClean="0"/>
              <a:t>Single point of failure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 May 2011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8D3716-F1A4-4F13-B7CD-91884162DEA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Questions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 </a:t>
            </a:r>
          </a:p>
        </p:txBody>
      </p:sp>
      <p:pic>
        <p:nvPicPr>
          <p:cNvPr id="25604" name="Picture 4" descr="C:\Users\Cliff\AppData\Local\Microsoft\Windows\Temporary Internet Files\Content.IE5\CI0JNREF\MC9003832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524000"/>
            <a:ext cx="3733800" cy="471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 May 2011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8D3716-F1A4-4F13-B7CD-91884162DEA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Disaster Relief Information Collection and Distribution Research Group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9219" name="Content Placeholder 3" descr="Drinkcdr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05000" y="1401763"/>
            <a:ext cx="6496050" cy="4465637"/>
          </a:xfrm>
        </p:spPr>
      </p:pic>
      <p:sp>
        <p:nvSpPr>
          <p:cNvPr id="4" name="TextBox 3"/>
          <p:cNvSpPr txBox="1"/>
          <p:nvPr/>
        </p:nvSpPr>
        <p:spPr>
          <a:xfrm>
            <a:off x="1295400" y="57912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DRINCDR Main Page.</a:t>
            </a:r>
            <a:r>
              <a:rPr lang="en-US" sz="1200" dirty="0"/>
              <a:t> February 15, 2011. http://gandalf.uccs.edu/drincdr/index.php/Main_Page (accessed April 23, 2011).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 May 2011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8D3716-F1A4-4F13-B7CD-91884162DEA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Mashup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Combines data and functionality from more than one source</a:t>
            </a:r>
          </a:p>
          <a:p>
            <a:r>
              <a:rPr lang="en-US" smtClean="0"/>
              <a:t>Layered content</a:t>
            </a:r>
          </a:p>
          <a:p>
            <a:pPr marL="742950" lvl="1" indent="-285750"/>
            <a:r>
              <a:rPr lang="en-US" smtClean="0"/>
              <a:t>Each layer of content comes from different servers in the cloud</a:t>
            </a:r>
          </a:p>
          <a:p>
            <a:pPr marL="742950" lvl="1" indent="-285750"/>
            <a:r>
              <a:rPr lang="en-US" smtClean="0"/>
              <a:t>Some layers are classified, others are not</a:t>
            </a:r>
          </a:p>
          <a:p>
            <a:r>
              <a:rPr lang="en-US" smtClean="0"/>
              <a:t>Pound acts as a functional smoke screen providing one point of contact for users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 May 2011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8D3716-F1A4-4F13-B7CD-91884162DE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Implementation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126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31938" y="1447800"/>
            <a:ext cx="7305675" cy="4800600"/>
          </a:xfr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 May 2011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8D3716-F1A4-4F13-B7CD-91884162DEA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Easy Maintenance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hardware purchases</a:t>
            </a:r>
          </a:p>
          <a:p>
            <a:pPr eaLnBrk="1" hangingPunct="1"/>
            <a:r>
              <a:rPr lang="en-US" smtClean="0"/>
              <a:t>No HVAC</a:t>
            </a:r>
          </a:p>
          <a:p>
            <a:pPr eaLnBrk="1" hangingPunct="1"/>
            <a:r>
              <a:rPr lang="en-US" smtClean="0"/>
              <a:t>No rack space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 May 2011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8D3716-F1A4-4F13-B7CD-91884162DEA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Remain Dormant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Amazon EC2:  Turn on instances once a month for updates and patches</a:t>
            </a:r>
          </a:p>
          <a:p>
            <a:pPr eaLnBrk="1" hangingPunct="1"/>
            <a:r>
              <a:rPr lang="en-US" smtClean="0"/>
              <a:t>When a disaster occurs, turn on more backend servers as demand increases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 May 2011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8D3716-F1A4-4F13-B7CD-91884162DEA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Computing services must be geographically dispersed</a:t>
            </a:r>
          </a:p>
          <a:p>
            <a:r>
              <a:rPr lang="en-US" smtClean="0"/>
              <a:t>Must trust the security of the commercial provider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 May 2011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8D3716-F1A4-4F13-B7CD-91884162DEA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Pound Reverse Proxy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536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30363" y="1447800"/>
            <a:ext cx="7108825" cy="4800600"/>
          </a:xfr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 May 2011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8D3716-F1A4-4F13-B7CD-91884162DEA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Pound: Features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a server</a:t>
            </a:r>
          </a:p>
          <a:p>
            <a:pPr eaLnBrk="1" hangingPunct="1"/>
            <a:r>
              <a:rPr lang="en-US" smtClean="0"/>
              <a:t>Separate layers of service</a:t>
            </a:r>
          </a:p>
          <a:p>
            <a:pPr lvl="1" eaLnBrk="1" hangingPunct="1"/>
            <a:r>
              <a:rPr lang="en-US" smtClean="0"/>
              <a:t>allows for isolated secure and un-secure backend servers</a:t>
            </a:r>
          </a:p>
          <a:p>
            <a:pPr eaLnBrk="1" hangingPunct="1"/>
            <a:r>
              <a:rPr lang="en-US" smtClean="0"/>
              <a:t>Backend server of any type</a:t>
            </a:r>
          </a:p>
          <a:p>
            <a:pPr eaLnBrk="1" hangingPunct="1"/>
            <a:r>
              <a:rPr lang="en-US" smtClean="0"/>
              <a:t>Virtual Host Service</a:t>
            </a:r>
          </a:p>
          <a:p>
            <a:pPr eaLnBrk="1" hangingPunct="1"/>
            <a:r>
              <a:rPr lang="en-US" smtClean="0"/>
              <a:t>Tracks backend servers that are down</a:t>
            </a:r>
          </a:p>
          <a:p>
            <a:pPr eaLnBrk="1" hangingPunct="1"/>
            <a:r>
              <a:rPr lang="en-US" smtClean="0"/>
              <a:t>Filtering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 May 2011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8D3716-F1A4-4F13-B7CD-91884162DEA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Robin Kimzey and Cliff McCullough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786</TotalTime>
  <Words>643</Words>
  <Application>Microsoft Office PowerPoint</Application>
  <PresentationFormat>On-screen Show (4:3)</PresentationFormat>
  <Paragraphs>189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Disaster Relief by the Pound</vt:lpstr>
      <vt:lpstr>Disaster Relief Information Collection and Distribution Research Group</vt:lpstr>
      <vt:lpstr>Mashup</vt:lpstr>
      <vt:lpstr>Implementation</vt:lpstr>
      <vt:lpstr>Easy Maintenance</vt:lpstr>
      <vt:lpstr>Remain Dormant</vt:lpstr>
      <vt:lpstr>Disadvantages</vt:lpstr>
      <vt:lpstr>Pound Reverse Proxy</vt:lpstr>
      <vt:lpstr>Pound: Features</vt:lpstr>
      <vt:lpstr>Security</vt:lpstr>
      <vt:lpstr>Pound Configuration</vt:lpstr>
      <vt:lpstr>Configure SSL</vt:lpstr>
      <vt:lpstr>Filtering</vt:lpstr>
      <vt:lpstr>Virtual Host</vt:lpstr>
      <vt:lpstr>Session Aware</vt:lpstr>
      <vt:lpstr>Demonstration</vt:lpstr>
      <vt:lpstr>Future Work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 Relief</dc:title>
  <dc:creator>Cliff McCullough</dc:creator>
  <cp:lastModifiedBy>Cliff McCullough</cp:lastModifiedBy>
  <cp:revision>75</cp:revision>
  <dcterms:created xsi:type="dcterms:W3CDTF">2011-04-22T22:12:32Z</dcterms:created>
  <dcterms:modified xsi:type="dcterms:W3CDTF">2011-05-02T20:54:39Z</dcterms:modified>
</cp:coreProperties>
</file>